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41" r:id="rId1"/>
  </p:sldMasterIdLst>
  <p:notesMasterIdLst>
    <p:notesMasterId r:id="rId33"/>
  </p:notesMasterIdLst>
  <p:sldIdLst>
    <p:sldId id="360" r:id="rId2"/>
    <p:sldId id="334" r:id="rId3"/>
    <p:sldId id="338" r:id="rId4"/>
    <p:sldId id="337" r:id="rId5"/>
    <p:sldId id="336" r:id="rId6"/>
    <p:sldId id="380" r:id="rId7"/>
    <p:sldId id="343" r:id="rId8"/>
    <p:sldId id="345" r:id="rId9"/>
    <p:sldId id="348" r:id="rId10"/>
    <p:sldId id="347" r:id="rId11"/>
    <p:sldId id="349" r:id="rId12"/>
    <p:sldId id="350" r:id="rId13"/>
    <p:sldId id="351" r:id="rId14"/>
    <p:sldId id="352" r:id="rId15"/>
    <p:sldId id="354" r:id="rId16"/>
    <p:sldId id="355" r:id="rId17"/>
    <p:sldId id="384" r:id="rId18"/>
    <p:sldId id="385" r:id="rId19"/>
    <p:sldId id="386" r:id="rId20"/>
    <p:sldId id="387" r:id="rId21"/>
    <p:sldId id="388" r:id="rId22"/>
    <p:sldId id="389" r:id="rId23"/>
    <p:sldId id="390" r:id="rId24"/>
    <p:sldId id="391" r:id="rId25"/>
    <p:sldId id="383" r:id="rId26"/>
    <p:sldId id="392" r:id="rId27"/>
    <p:sldId id="393" r:id="rId28"/>
    <p:sldId id="394" r:id="rId29"/>
    <p:sldId id="395" r:id="rId30"/>
    <p:sldId id="396" r:id="rId31"/>
    <p:sldId id="357" r:id="rId3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  <a:srgbClr val="A50021"/>
    <a:srgbClr val="990033"/>
    <a:srgbClr val="800080"/>
    <a:srgbClr val="D60093"/>
    <a:srgbClr val="660033"/>
    <a:srgbClr val="CCFFFF"/>
    <a:srgbClr val="4D4D4D"/>
    <a:srgbClr val="00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A111915-BE36-4E01-A7E5-04B1672EAD32}" styleName="Светлый стиль 2 -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8799B23B-EC83-4686-B30A-512413B5E67A}" styleName="Светлый стиль 3 -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C083E6E3-FA7D-4D7B-A595-EF9225AFEA82}" styleName="Светлый стиль 1 -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64" autoAdjust="0"/>
    <p:restoredTop sz="86856" autoAdjust="0"/>
  </p:normalViewPr>
  <p:slideViewPr>
    <p:cSldViewPr>
      <p:cViewPr>
        <p:scale>
          <a:sx n="108" d="100"/>
          <a:sy n="108" d="100"/>
        </p:scale>
        <p:origin x="-1710" y="54"/>
      </p:cViewPr>
      <p:guideLst>
        <p:guide orient="horz" pos="2161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0BD95B-8E99-45C1-AA02-B9858568920C}" type="datetimeFigureOut">
              <a:rPr lang="ru-RU" smtClean="0"/>
              <a:pPr/>
              <a:t>13.04.2023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101F07-9D74-4BDF-8812-47D7CBF69A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48705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52728EF-809D-4DF4-86F1-81F8AC94163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pull dir="r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55D7435-0805-44A7-8DEC-ACAC359A963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pull dir="r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B8CC146-06E3-42C4-8880-027DE8B0D4E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pull dir="r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1B849E-29BD-4F75-94EF-4386E4D2DFB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pull dir="r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52AC2C3-9B84-42AE-A592-F54E806CA8B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pull dir="r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B37598-24CD-4CEF-B491-E27A721B4E2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pull dir="r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F6A6F5-B5C9-45A5-8730-8810F7D043D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pull dir="r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F81C15-4118-45DE-B2C9-2E5C612DC5F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pull dir="r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pPr>
              <a:defRPr/>
            </a:pPr>
            <a:fld id="{C477989D-53FC-405B-8E11-9A0941DC2E2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pull dir="r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AB58FEC-B81B-43BA-BB52-03D87F8DCFD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pull dir="r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33ADDB0-AFC2-4DD7-ABB6-90364707ACA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pull dir="r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9314A727-AD72-42B8-A15F-37BD3C61687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42" r:id="rId1"/>
    <p:sldLayoutId id="2147484043" r:id="rId2"/>
    <p:sldLayoutId id="2147484044" r:id="rId3"/>
    <p:sldLayoutId id="2147484045" r:id="rId4"/>
    <p:sldLayoutId id="2147484046" r:id="rId5"/>
    <p:sldLayoutId id="2147484047" r:id="rId6"/>
    <p:sldLayoutId id="2147484048" r:id="rId7"/>
    <p:sldLayoutId id="2147484049" r:id="rId8"/>
    <p:sldLayoutId id="2147484050" r:id="rId9"/>
    <p:sldLayoutId id="2147484051" r:id="rId10"/>
    <p:sldLayoutId id="2147484052" r:id="rId11"/>
  </p:sldLayoutIdLst>
  <p:transition spd="slow">
    <p:pull dir="r"/>
  </p:transition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3568" y="692696"/>
            <a:ext cx="7848872" cy="5619651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Социальный проект </a:t>
            </a:r>
          </a:p>
          <a:p>
            <a:pPr marL="0" indent="0" algn="ctr">
              <a:buNone/>
            </a:pPr>
            <a:r>
              <a:rPr lang="ru-RU" dirty="0" smtClean="0">
                <a:solidFill>
                  <a:srgbClr val="A50021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400" b="1" dirty="0">
                <a:solidFill>
                  <a:srgbClr val="A50021"/>
                </a:solidFill>
                <a:latin typeface="Times New Roman" pitchFamily="18" charset="0"/>
                <a:cs typeface="Times New Roman" pitchFamily="18" charset="0"/>
              </a:rPr>
              <a:t>АҔА ҮӨРЭҔЭ</a:t>
            </a:r>
            <a:r>
              <a:rPr lang="ru-RU" dirty="0" smtClean="0">
                <a:solidFill>
                  <a:srgbClr val="A50021"/>
                </a:solidFill>
                <a:latin typeface="Times New Roman" pitchFamily="18" charset="0"/>
                <a:cs typeface="Times New Roman" pitchFamily="18" charset="0"/>
              </a:rPr>
              <a:t>» (отцовское воспитание)</a:t>
            </a:r>
            <a:endParaRPr lang="ru-RU" dirty="0">
              <a:solidFill>
                <a:srgbClr val="A5002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731268"/>
            <a:ext cx="6552728" cy="32175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одзаголовок 2"/>
          <p:cNvSpPr txBox="1">
            <a:spLocks/>
          </p:cNvSpPr>
          <p:nvPr/>
        </p:nvSpPr>
        <p:spPr>
          <a:xfrm>
            <a:off x="1043608" y="4948808"/>
            <a:ext cx="7840960" cy="576064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R="0" lvl="0" indent="-27432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ru-RU" sz="120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Разработчики:</a:t>
            </a:r>
          </a:p>
          <a:p>
            <a:pPr lvl="0" indent="-274320" algn="r" fontAlgn="auto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ct val="95000"/>
              <a:defRPr/>
            </a:pPr>
            <a:r>
              <a:rPr kumimoji="0" lang="ru-RU" sz="120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Тутукаров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Ю.И. председатель общественной организации «Совет отцов» </a:t>
            </a:r>
          </a:p>
          <a:p>
            <a:pPr lvl="0" indent="-274320" algn="r" fontAlgn="auto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ct val="95000"/>
              <a:defRPr/>
            </a:pP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Вилюйского района</a:t>
            </a:r>
          </a:p>
          <a:p>
            <a:pPr marR="0" lvl="0" indent="-27432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ru-RU" sz="120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Дашевский</a:t>
            </a:r>
            <a:r>
              <a:rPr kumimoji="0" lang="ru-RU" sz="120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20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Е.А. директор ГКУ РС(Я) Вилюйский центр содействия семейному воспитанию </a:t>
            </a:r>
            <a:r>
              <a:rPr kumimoji="0" lang="ru-RU" sz="120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им.С.М.Аржакова</a:t>
            </a:r>
            <a:endParaRPr kumimoji="0" lang="ru-RU" sz="1200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R="0" lvl="0" indent="-27432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endParaRPr kumimoji="0" lang="ru-RU" sz="1200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3296765"/>
      </p:ext>
    </p:extLst>
  </p:cSld>
  <p:clrMapOvr>
    <a:masterClrMapping/>
  </p:clrMapOvr>
  <p:transition spd="slow">
    <p:pull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620688"/>
            <a:ext cx="8568952" cy="55430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81635" algn="ctr">
              <a:lnSpc>
                <a:spcPct val="115000"/>
              </a:lnSpc>
              <a:spcAft>
                <a:spcPts val="0"/>
              </a:spcAft>
            </a:pPr>
            <a:r>
              <a:rPr lang="ru-RU" sz="1400" b="1" dirty="0" smtClean="0">
                <a:solidFill>
                  <a:srgbClr val="990033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Описание проблемы</a:t>
            </a:r>
          </a:p>
          <a:p>
            <a:pPr indent="381635" algn="ctr">
              <a:lnSpc>
                <a:spcPct val="115000"/>
              </a:lnSpc>
              <a:spcAft>
                <a:spcPts val="0"/>
              </a:spcAft>
            </a:pPr>
            <a:endParaRPr lang="ru-RU" sz="1400" b="1" dirty="0" smtClean="0">
              <a:solidFill>
                <a:srgbClr val="990033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indent="381635" algn="just">
              <a:lnSpc>
                <a:spcPct val="115000"/>
              </a:lnSpc>
              <a:spcAft>
                <a:spcPts val="0"/>
              </a:spcAft>
            </a:pP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Проблема </a:t>
            </a:r>
            <a:r>
              <a:rPr lang="ru-RU" sz="1400" b="1" dirty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воспитания мальчиков в неполных семьях сводится в основном к тому, что у ребёнка нет перед глазами примера для подражания. Отец – это мужской идеал, который сын подсознательно воспринимает как образец и ориентир для самого себя. Если отца нет, то ребёнку остаётся искать это всё в матери, чем и объясняются часто встречающиеся женские черты у выросших без отца мальчиков. </a:t>
            </a: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Данная проблема становиться более актуальным в нынешней ситуации, когда отцы участвуют в специальной военной операции и призваны на военную службу в рамках частичной мобилизации.</a:t>
            </a:r>
            <a:endParaRPr lang="ru-RU" sz="1400" b="1" dirty="0">
              <a:solidFill>
                <a:srgbClr val="002060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indent="381635" algn="just">
              <a:lnSpc>
                <a:spcPct val="115000"/>
              </a:lnSpc>
              <a:spcAft>
                <a:spcPts val="0"/>
              </a:spcAft>
            </a:pPr>
            <a:r>
              <a:rPr lang="ru-RU" sz="1400" b="1" dirty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Для того чтобы минимизировать подобные риски психологи советуют матерям-одиночкам увеличить в жизни их семьи присутствие взрослых мужчин – это может быть дедушка ребёнка, его дядя, взрослые двоюродные братья и др. Все они смогут в той или иной мере стать образцом и воплощением мужского поведения и образа </a:t>
            </a: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жизни.</a:t>
            </a:r>
            <a:endParaRPr lang="ru-RU" sz="1400" b="1" dirty="0">
              <a:solidFill>
                <a:srgbClr val="002060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indent="381635" algn="just">
              <a:lnSpc>
                <a:spcPct val="115000"/>
              </a:lnSpc>
              <a:spcAft>
                <a:spcPts val="0"/>
              </a:spcAft>
            </a:pPr>
            <a:r>
              <a:rPr lang="ru-RU" sz="1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</a:t>
            </a:r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данным на 20 февраля </a:t>
            </a:r>
            <a:r>
              <a:rPr lang="ru-RU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 </a:t>
            </a:r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года, на учете межведомственной комиссии по делам несовершеннолетних и защите их прав МР «Вилюйский улус (район)», состоит 79 семей, находящиеся в социально-опасном положении и трудной жизненной ситуации, в том числе неполных семей 24, в которых воспитывают детей матери одиночки, в этих семьях воспитываются </a:t>
            </a:r>
            <a:r>
              <a:rPr lang="ru-RU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 </a:t>
            </a:r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мальчиков школьного возраста</a:t>
            </a:r>
            <a:r>
              <a:rPr lang="ru-RU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Также имеются семьи, отцы которых</a:t>
            </a:r>
            <a:r>
              <a:rPr lang="ru-RU" sz="1400" b="1" dirty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участвуют в специальной военной операции и призваны на военную службу в рамках частичной </a:t>
            </a: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мобилизации. </a:t>
            </a:r>
            <a:r>
              <a:rPr lang="ru-RU" sz="1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вилюйском районе на </a:t>
            </a: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20 февраля 2023 </a:t>
            </a:r>
            <a:r>
              <a:rPr lang="ru-RU" sz="1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года зарегистрировано 62 семьи граждан участвующих в специальной военной операции и граждан мобилизованных в рамках частичной мобилизации. В этих семьях воспитываются 80 несовершеннолетних детей.</a:t>
            </a:r>
          </a:p>
        </p:txBody>
      </p:sp>
    </p:spTree>
    <p:extLst>
      <p:ext uri="{BB962C8B-B14F-4D97-AF65-F5344CB8AC3E}">
        <p14:creationId xmlns:p14="http://schemas.microsoft.com/office/powerpoint/2010/main" val="1209607687"/>
      </p:ext>
    </p:extLst>
  </p:cSld>
  <p:clrMapOvr>
    <a:masterClrMapping/>
  </p:clrMapOvr>
  <p:transition spd="slow">
    <p:pull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4845" y="2780928"/>
            <a:ext cx="2394135" cy="1440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Заголовок 1"/>
          <p:cNvSpPr>
            <a:spLocks noGrp="1"/>
          </p:cNvSpPr>
          <p:nvPr>
            <p:ph type="title"/>
          </p:nvPr>
        </p:nvSpPr>
        <p:spPr>
          <a:xfrm>
            <a:off x="3275856" y="404664"/>
            <a:ext cx="2664296" cy="598485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400" b="1" dirty="0" smtClean="0">
                <a:solidFill>
                  <a:srgbClr val="990033"/>
                </a:solidFill>
                <a:latin typeface="Times New Roman" pitchFamily="18" charset="0"/>
                <a:cs typeface="Times New Roman" pitchFamily="18" charset="0"/>
              </a:rPr>
              <a:t>Цель проекта:</a:t>
            </a:r>
          </a:p>
        </p:txBody>
      </p:sp>
      <p:pic>
        <p:nvPicPr>
          <p:cNvPr id="5" name="Picture 2" descr="E:\а5а уорэгэ\фото проект\IMG-20170713-WA001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780928"/>
            <a:ext cx="2560285" cy="1440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E:\а5а уорэгэ\фото проект\IMG-20170711-WA000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2769865"/>
            <a:ext cx="2503600" cy="1408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E:\а5а уорэгэ\фото проект\IMG-20170711-WA0019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5678" y="4581128"/>
            <a:ext cx="2597695" cy="1730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20" b="4912"/>
          <a:stretch>
            <a:fillRect/>
          </a:stretch>
        </p:blipFill>
        <p:spPr bwMode="auto">
          <a:xfrm>
            <a:off x="4932040" y="4612332"/>
            <a:ext cx="2952328" cy="17633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59336" y="1052736"/>
            <a:ext cx="837174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Обеспечение комплексных мероприятий, направленных на трудовую, психолого-педагогическую, социальную, культурно-спортивную реабилитацию мальчиков, </a:t>
            </a:r>
            <a:r>
              <a:rPr lang="sah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воспитывающихся у одиноких </a:t>
            </a:r>
            <a:r>
              <a:rPr lang="sah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матерей,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а также в семьях отцы которых участвуют 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в специальной военной операции и призваны на военную службу в рамках частичной мобилизации</a:t>
            </a:r>
            <a:r>
              <a:rPr lang="sah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 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9607687"/>
      </p:ext>
    </p:extLst>
  </p:cSld>
  <p:clrMapOvr>
    <a:masterClrMapping/>
  </p:clrMapOvr>
  <p:transition spd="slow">
    <p:pull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6551" y="3588999"/>
            <a:ext cx="5090897" cy="29797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Заголовок 1"/>
          <p:cNvSpPr>
            <a:spLocks noGrp="1"/>
          </p:cNvSpPr>
          <p:nvPr>
            <p:ph type="title"/>
          </p:nvPr>
        </p:nvSpPr>
        <p:spPr>
          <a:xfrm>
            <a:off x="3635896" y="404664"/>
            <a:ext cx="1623694" cy="576064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400" b="1" dirty="0" smtClean="0">
                <a:solidFill>
                  <a:srgbClr val="A50021"/>
                </a:solidFill>
                <a:latin typeface="Times New Roman" pitchFamily="18" charset="0"/>
                <a:cs typeface="Times New Roman" pitchFamily="18" charset="0"/>
              </a:rPr>
              <a:t>Задачи: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95536" y="959525"/>
            <a:ext cx="835292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algn="just">
              <a:buFont typeface="Arial" pitchFamily="34" charset="0"/>
              <a:buChar char="•"/>
            </a:pP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Формирование нравственно-волевых и физических качеств мальчиков на примере отцовского воспитания; </a:t>
            </a:r>
          </a:p>
          <a:p>
            <a:pPr marL="285750" lvl="0" indent="-285750" algn="just">
              <a:buFont typeface="Arial" pitchFamily="34" charset="0"/>
              <a:buChar char="•"/>
            </a:pP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Освоение детьми теоретических и практических навыков  походного туризма, охоты, рыболовства и хозяйственной деятельности;</a:t>
            </a:r>
          </a:p>
          <a:p>
            <a:pPr marL="285750" lvl="0" indent="-285750" algn="just">
              <a:buFont typeface="Arial" pitchFamily="34" charset="0"/>
              <a:buChar char="•"/>
            </a:pP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Привитие детям навыков кузнечного дела, путем углубленного изучения народно-прикладного искусства;</a:t>
            </a:r>
          </a:p>
          <a:p>
            <a:pPr marL="285750" lvl="0" indent="-285750" algn="just">
              <a:buFont typeface="Arial" pitchFamily="34" charset="0"/>
              <a:buChar char="•"/>
            </a:pP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Укрепление физического и психического здоровья детей в каникулярные дни.</a:t>
            </a:r>
          </a:p>
        </p:txBody>
      </p:sp>
    </p:spTree>
    <p:extLst>
      <p:ext uri="{BB962C8B-B14F-4D97-AF65-F5344CB8AC3E}">
        <p14:creationId xmlns:p14="http://schemas.microsoft.com/office/powerpoint/2010/main" val="1209607687"/>
      </p:ext>
    </p:extLst>
  </p:cSld>
  <p:clrMapOvr>
    <a:masterClrMapping/>
  </p:clrMapOvr>
  <p:transition spd="slow">
    <p:pull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"/>
          <p:cNvSpPr>
            <a:spLocks noGrp="1"/>
          </p:cNvSpPr>
          <p:nvPr>
            <p:ph type="title"/>
          </p:nvPr>
        </p:nvSpPr>
        <p:spPr>
          <a:xfrm>
            <a:off x="395536" y="320675"/>
            <a:ext cx="8208912" cy="660053"/>
          </a:xfrm>
        </p:spPr>
        <p:txBody>
          <a:bodyPr>
            <a:noAutofit/>
          </a:bodyPr>
          <a:lstStyle/>
          <a:p>
            <a:pPr algn="ctr" eaLnBrk="1" hangingPunct="1">
              <a:defRPr/>
            </a:pPr>
            <a:r>
              <a:rPr lang="sah-RU" sz="2000" b="1" dirty="0">
                <a:solidFill>
                  <a:srgbClr val="990033"/>
                </a:solidFill>
                <a:latin typeface="Times New Roman" pitchFamily="18" charset="0"/>
                <a:cs typeface="Times New Roman" pitchFamily="18" charset="0"/>
              </a:rPr>
              <a:t>Целевые группы Проекта</a:t>
            </a:r>
            <a:endParaRPr lang="ru-RU" sz="2000" b="1" dirty="0">
              <a:solidFill>
                <a:srgbClr val="99003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Объект 2"/>
          <p:cNvSpPr>
            <a:spLocks noGrp="1"/>
          </p:cNvSpPr>
          <p:nvPr>
            <p:ph idx="1"/>
          </p:nvPr>
        </p:nvSpPr>
        <p:spPr>
          <a:xfrm>
            <a:off x="611560" y="1196752"/>
            <a:ext cx="7992888" cy="1656184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Мальчики 6-10 классов, воспитывающихся у одиноких матерей, находящихся в трудной жизненной ситуации и социально опасном положении</a:t>
            </a:r>
            <a:r>
              <a:rPr lang="ru-RU" sz="16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воспитанники 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ГКУ РС(Я) Вилюйский центр содействия семейному воспитанию </a:t>
            </a:r>
            <a:r>
              <a:rPr lang="ru-RU" sz="1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им.С.М.Аржакова</a:t>
            </a:r>
            <a:endParaRPr lang="ru-RU" sz="16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Объект 2"/>
          <p:cNvSpPr txBox="1">
            <a:spLocks/>
          </p:cNvSpPr>
          <p:nvPr/>
        </p:nvSpPr>
        <p:spPr>
          <a:xfrm>
            <a:off x="611560" y="2563348"/>
            <a:ext cx="7992888" cy="2379737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274320" lvl="0" indent="-274320" fontAlgn="ctr"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" pitchFamily="2" charset="2"/>
              <a:buChar char="Ø"/>
              <a:defRPr/>
            </a:pP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 этап – 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осенние каникулы, ноябрь 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 года</a:t>
            </a:r>
            <a:endParaRPr kumimoji="0" lang="ru-RU" sz="16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274320" lvl="0" indent="-274320" fontAlgn="ctr"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" pitchFamily="2" charset="2"/>
              <a:buChar char="Ø"/>
              <a:defRPr/>
            </a:pP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 этап – 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весенние 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каникулы, март 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 года</a:t>
            </a:r>
            <a:endParaRPr kumimoji="0" lang="ru-RU" sz="16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274320" marR="0" lvl="0" indent="-274320" algn="l" defTabSz="914400" rtl="0" eaLnBrk="1" fontAlgn="ctr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" pitchFamily="2" charset="2"/>
              <a:buChar char="Ø"/>
              <a:tabLst/>
              <a:defRPr/>
            </a:pP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3 этап – 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летние каникулы, июль 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 года</a:t>
            </a:r>
            <a:endParaRPr lang="ru-RU" sz="1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74320" marR="0" lvl="0" indent="-274320" algn="l" defTabSz="914400" rtl="0" eaLnBrk="1" fontAlgn="ctr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" pitchFamily="2" charset="2"/>
              <a:buChar char="Ø"/>
              <a:tabLst/>
              <a:defRPr/>
            </a:pP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4 этап – декабрь 2024 год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" pitchFamily="2" charset="2"/>
              <a:buChar char="Ø"/>
              <a:tabLst/>
              <a:defRPr/>
            </a:pP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Продолжительность каждого этапа (сезона) 7 календарных дней, в летние каникулы до 14 календарных дней</a:t>
            </a: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323528" y="1844824"/>
            <a:ext cx="8352928" cy="660053"/>
          </a:xfrm>
          <a:prstGeom prst="rect">
            <a:avLst/>
          </a:prstGeom>
        </p:spPr>
        <p:txBody>
          <a:bodyPr vert="horz" lIns="0" rIns="0" bIns="0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ah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A5002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Сроки реализации Проекта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A5002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80229" y="4509120"/>
            <a:ext cx="8496944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 fontAlgn="ctr">
              <a:lnSpc>
                <a:spcPct val="115000"/>
              </a:lnSpc>
              <a:spcAft>
                <a:spcPts val="0"/>
              </a:spcAft>
            </a:pP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Каждый этап делится на 2 части:</a:t>
            </a:r>
            <a:endParaRPr lang="ru-RU" sz="16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 fontAlgn="ctr">
              <a:spcAft>
                <a:spcPts val="0"/>
              </a:spcAft>
              <a:buFont typeface="+mj-lt"/>
              <a:buAutoNum type="arabicPeriod"/>
            </a:pP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часть. Теоретическая. В 1 части даются теоретические знания и умения.</a:t>
            </a:r>
            <a:endParaRPr lang="ru-RU" sz="1600" b="1" dirty="0">
              <a:solidFill>
                <a:srgbClr val="002060"/>
              </a:solidFill>
            </a:endParaRPr>
          </a:p>
          <a:p>
            <a:pPr marL="342900" lvl="0" indent="-342900" algn="just" fontAlgn="ctr">
              <a:spcAft>
                <a:spcPts val="0"/>
              </a:spcAft>
              <a:buFont typeface="+mj-lt"/>
              <a:buAutoNum type="arabicPeriod"/>
            </a:pP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часть. Практическая. Во 2 части даются практические занятия, навыки и умения.</a:t>
            </a:r>
            <a:endParaRPr lang="ru-RU" sz="1600" b="1" dirty="0">
              <a:solidFill>
                <a:srgbClr val="00206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209607687"/>
      </p:ext>
    </p:extLst>
  </p:cSld>
  <p:clrMapOvr>
    <a:masterClrMapping/>
  </p:clrMapOvr>
  <p:transition spd="slow">
    <p:pull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932821"/>
            <a:ext cx="9144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ctr"/>
            <a:r>
              <a:rPr lang="ru-RU" sz="2000" b="1" dirty="0" smtClean="0">
                <a:solidFill>
                  <a:srgbClr val="A50021"/>
                </a:solidFill>
                <a:latin typeface="Times New Roman" pitchFamily="18" charset="0"/>
                <a:cs typeface="Times New Roman" pitchFamily="18" charset="0"/>
              </a:rPr>
              <a:t>Ресурсное обеспечение</a:t>
            </a:r>
            <a:endParaRPr lang="ru-RU" sz="2000" b="1" dirty="0">
              <a:solidFill>
                <a:srgbClr val="A5002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395536" y="1412776"/>
            <a:ext cx="8352928" cy="5805264"/>
          </a:xfrm>
        </p:spPr>
        <p:txBody>
          <a:bodyPr>
            <a:noAutofit/>
          </a:bodyPr>
          <a:lstStyle/>
          <a:p>
            <a:pPr marL="0" indent="269875">
              <a:buNone/>
            </a:pPr>
            <a:r>
              <a:rPr lang="ru-RU" sz="1600" b="1" dirty="0" smtClean="0">
                <a:solidFill>
                  <a:srgbClr val="A50021"/>
                </a:solidFill>
                <a:latin typeface="Times New Roman" pitchFamily="18" charset="0"/>
                <a:cs typeface="Times New Roman" pitchFamily="18" charset="0"/>
              </a:rPr>
              <a:t>Кадровое обеспечение</a:t>
            </a:r>
          </a:p>
          <a:p>
            <a:pPr marL="0" indent="269875">
              <a:buFont typeface="Wingdings" pitchFamily="2" charset="2"/>
              <a:buChar char="Ø"/>
            </a:pP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Директор  ГКУ РС (Я) «Вилюйский центр содействия семейному воспитанию </a:t>
            </a:r>
            <a:r>
              <a:rPr lang="ru-RU" sz="1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им.С.М.Аржакова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Дашевский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Е.А., Отделение выявления, профилактики  и социального сопровождения  семей с детьми»: Якимова Е.И. специалист по социальной работе, Егорова М.Д. социальный педагог, Николаева Н.И. социальный педагог, </a:t>
            </a:r>
            <a:r>
              <a:rPr lang="ru-RU" sz="1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Саввинова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А.Г. педагог-психолог, </a:t>
            </a:r>
            <a:r>
              <a:rPr lang="ru-RU" sz="1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Барахова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Н.М. – педагог-психолог. </a:t>
            </a:r>
          </a:p>
          <a:p>
            <a:pPr marL="0" indent="269875">
              <a:buFont typeface="Wingdings" pitchFamily="2" charset="2"/>
              <a:buChar char="Ø"/>
            </a:pP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Председатель общественной организации «Совет отцов» Вилюйского района </a:t>
            </a:r>
            <a:r>
              <a:rPr lang="ru-RU" sz="1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Тутукаров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Ю.И.,  руководитель ОО «Развитие народного прикладного искусства Вилюйского улуса» Акимов И.И, филиал ЯРО ОО «Матери России» Акимова С.И.</a:t>
            </a:r>
          </a:p>
          <a:p>
            <a:pPr marL="0" indent="269875">
              <a:buNone/>
            </a:pPr>
            <a:r>
              <a:rPr lang="ru-RU" sz="1600" b="1" dirty="0" smtClean="0">
                <a:solidFill>
                  <a:srgbClr val="A50021"/>
                </a:solidFill>
                <a:latin typeface="Times New Roman" pitchFamily="18" charset="0"/>
                <a:cs typeface="Times New Roman" pitchFamily="18" charset="0"/>
              </a:rPr>
              <a:t>Техническое обеспечение </a:t>
            </a: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ГКУ РС (Я) «Вилюйский центр содействия семейному воспитанию </a:t>
            </a:r>
            <a:r>
              <a:rPr lang="ru-RU" sz="1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им.С.М.Аржакова</a:t>
            </a:r>
            <a:endParaRPr lang="ru-RU" sz="16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269875">
              <a:buNone/>
            </a:pPr>
            <a:r>
              <a:rPr lang="ru-RU" sz="1600" b="1" dirty="0" smtClean="0">
                <a:solidFill>
                  <a:srgbClr val="A50021"/>
                </a:solidFill>
                <a:latin typeface="Times New Roman" pitchFamily="18" charset="0"/>
                <a:cs typeface="Times New Roman" pitchFamily="18" charset="0"/>
              </a:rPr>
              <a:t>Информационное обеспечение 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сайт МТ и СР  РС(Я), сайт МО «г. Вилюйск», улусная газета «</a:t>
            </a:r>
            <a:r>
              <a:rPr lang="ru-RU" sz="1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Олох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суола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», НВК «Саха», интернет сайт ЯСИЯ</a:t>
            </a:r>
          </a:p>
          <a:p>
            <a:pPr marL="0" indent="269875"/>
            <a:endParaRPr lang="ru-RU" sz="1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7919212"/>
      </p:ext>
    </p:extLst>
  </p:cSld>
  <p:clrMapOvr>
    <a:masterClrMapping/>
  </p:clrMapOvr>
  <p:transition spd="slow">
    <p:pull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683568" y="476672"/>
            <a:ext cx="7859216" cy="660053"/>
          </a:xfrm>
        </p:spPr>
        <p:txBody>
          <a:bodyPr>
            <a:noAutofit/>
          </a:bodyPr>
          <a:lstStyle/>
          <a:p>
            <a:pPr marL="0" algn="ctr" fontAlgn="ctr">
              <a:spcBef>
                <a:spcPts val="0"/>
              </a:spcBef>
            </a:pPr>
            <a:r>
              <a:rPr lang="ru-RU" sz="2400" b="1" dirty="0">
                <a:solidFill>
                  <a:srgbClr val="9900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Мероприятия </a:t>
            </a:r>
            <a:r>
              <a:rPr lang="ru-RU" sz="2400" b="1" dirty="0" smtClean="0">
                <a:solidFill>
                  <a:srgbClr val="9900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Проекта</a:t>
            </a:r>
            <a:endParaRPr lang="ru-RU" sz="2400" b="1" dirty="0">
              <a:solidFill>
                <a:srgbClr val="9900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827584" y="1196752"/>
            <a:ext cx="763284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Организационные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моменты. Ознакомление с Проектом. </a:t>
            </a:r>
            <a:endParaRPr lang="ru-RU" sz="2000" b="1" dirty="0">
              <a:solidFill>
                <a:srgbClr val="002060"/>
              </a:solidFill>
            </a:endParaRPr>
          </a:p>
        </p:txBody>
      </p:sp>
      <p:pic>
        <p:nvPicPr>
          <p:cNvPr id="1026" name="Picture 2" descr="E:\а5а уорэгэ\фото проект\IMG-20170713-WA001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988840"/>
            <a:ext cx="3968441" cy="2232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 descr="E:\а5а уорэгэ\фото проект\IMG-20170711-WA000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7310" y="2348880"/>
            <a:ext cx="4480498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E:\а5а уорэгэ\фото проект\IMG-20170711-WA001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365104"/>
            <a:ext cx="3960440" cy="1844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4670961"/>
      </p:ext>
    </p:extLst>
  </p:cSld>
  <p:clrMapOvr>
    <a:masterClrMapping/>
  </p:clrMapOvr>
  <p:transition spd="slow">
    <p:pull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2"/>
          <p:cNvSpPr>
            <a:spLocks noGrp="1"/>
          </p:cNvSpPr>
          <p:nvPr>
            <p:ph idx="1"/>
          </p:nvPr>
        </p:nvSpPr>
        <p:spPr>
          <a:xfrm>
            <a:off x="467544" y="620688"/>
            <a:ext cx="8208912" cy="1872208"/>
          </a:xfrm>
        </p:spPr>
        <p:txBody>
          <a:bodyPr>
            <a:normAutofit/>
          </a:bodyPr>
          <a:lstStyle/>
          <a:p>
            <a:pPr marL="0" algn="just" fontAlgn="ctr">
              <a:spcBef>
                <a:spcPts val="0"/>
              </a:spcBef>
            </a:pP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Ознакомление с профессией полицейского и инспектора ГИБДД (Профориентация)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 fontAlgn="ctr">
              <a:spcBef>
                <a:spcPts val="0"/>
              </a:spcBef>
              <a:buNone/>
            </a:pP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fontAlgn="ctr"/>
            <a:endParaRPr lang="ru-RU" sz="28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348880"/>
            <a:ext cx="2520280" cy="3755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1700808"/>
            <a:ext cx="3303660" cy="17281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3573016"/>
            <a:ext cx="4680520" cy="2952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 descr="E:\а5а уорэгэ\фото проект\IMG-20170711-WA0019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6793" y="1700807"/>
            <a:ext cx="2597695" cy="1730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4670961"/>
      </p:ext>
    </p:extLst>
  </p:cSld>
  <p:clrMapOvr>
    <a:masterClrMapping/>
  </p:clrMapOvr>
  <p:transition spd="slow">
    <p:pull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Объект 2"/>
          <p:cNvSpPr>
            <a:spLocks noGrp="1"/>
          </p:cNvSpPr>
          <p:nvPr>
            <p:ph idx="1"/>
          </p:nvPr>
        </p:nvSpPr>
        <p:spPr>
          <a:xfrm>
            <a:off x="683568" y="260648"/>
            <a:ext cx="7708900" cy="1440160"/>
          </a:xfrm>
        </p:spPr>
        <p:txBody>
          <a:bodyPr>
            <a:noAutofit/>
          </a:bodyPr>
          <a:lstStyle/>
          <a:p>
            <a:pPr marL="0" indent="0" algn="just" fontAlgn="ctr">
              <a:spcBef>
                <a:spcPts val="0"/>
              </a:spcBef>
              <a:buNone/>
            </a:pPr>
            <a:endParaRPr lang="ru-RU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 fontAlgn="ctr">
              <a:spcBef>
                <a:spcPts val="0"/>
              </a:spcBef>
              <a:buNone/>
            </a:pP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Знакомство с кузнечным делом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 fontAlgn="ctr">
              <a:spcBef>
                <a:spcPts val="0"/>
              </a:spcBef>
              <a:buNone/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 fontAlgn="ctr">
              <a:spcBef>
                <a:spcPts val="0"/>
              </a:spcBef>
              <a:buNone/>
            </a:pP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 fontAlgn="ctr">
              <a:spcBef>
                <a:spcPts val="0"/>
              </a:spcBef>
              <a:buNone/>
            </a:pPr>
            <a:endParaRPr lang="ru-RU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 fontAlgn="ctr">
              <a:spcBef>
                <a:spcPts val="0"/>
              </a:spcBef>
              <a:buNone/>
            </a:pPr>
            <a:endParaRPr lang="ru-RU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 fontAlgn="ctr">
              <a:spcBef>
                <a:spcPts val="0"/>
              </a:spcBef>
              <a:buNone/>
            </a:pP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 fontAlgn="ctr">
              <a:spcBef>
                <a:spcPts val="0"/>
              </a:spcBef>
              <a:buNone/>
            </a:pPr>
            <a:endParaRPr lang="ru-RU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 fontAlgn="ctr">
              <a:spcBef>
                <a:spcPts val="0"/>
              </a:spcBef>
              <a:buNone/>
            </a:pP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 fontAlgn="ctr">
              <a:spcBef>
                <a:spcPts val="0"/>
              </a:spcBef>
              <a:buNone/>
            </a:pPr>
            <a:endParaRPr lang="ru-RU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 fontAlgn="ctr">
              <a:spcBef>
                <a:spcPts val="0"/>
              </a:spcBef>
              <a:buNone/>
            </a:pPr>
            <a:endParaRPr lang="ru-RU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 fontAlgn="ctr">
              <a:spcBef>
                <a:spcPts val="0"/>
              </a:spcBef>
              <a:buNone/>
            </a:pP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 fontAlgn="ctr">
              <a:spcBef>
                <a:spcPts val="0"/>
              </a:spcBef>
              <a:buNone/>
            </a:pPr>
            <a:endParaRPr lang="ru-RU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 fontAlgn="ctr">
              <a:spcBef>
                <a:spcPts val="0"/>
              </a:spcBef>
              <a:buNone/>
            </a:pP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 fontAlgn="ctr">
              <a:spcBef>
                <a:spcPts val="0"/>
              </a:spcBef>
              <a:buNone/>
            </a:pPr>
            <a:endParaRPr lang="ru-RU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 fontAlgn="ctr">
              <a:spcBef>
                <a:spcPts val="0"/>
              </a:spcBef>
              <a:buNone/>
            </a:pP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 fontAlgn="ctr">
              <a:spcBef>
                <a:spcPts val="0"/>
              </a:spcBef>
              <a:buNone/>
            </a:pPr>
            <a:endParaRPr lang="ru-RU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fontAlgn="ctr">
              <a:spcBef>
                <a:spcPts val="0"/>
              </a:spcBef>
              <a:buNone/>
            </a:pP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основами кузнечного дела знакомит руководитель сообщества кузнецов Вилюйского улуса Акимов Иннокентий Иннокентьевич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ctr"/>
            <a:endParaRPr lang="ru-RU" sz="2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298" y="1858325"/>
            <a:ext cx="3816424" cy="2376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3284984"/>
            <a:ext cx="3672408" cy="208119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980728"/>
            <a:ext cx="3672408" cy="2065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4670961"/>
      </p:ext>
    </p:extLst>
  </p:cSld>
  <p:clrMapOvr>
    <a:masterClrMapping/>
  </p:clrMapOvr>
  <p:transition spd="slow">
    <p:pull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554" y="1340768"/>
            <a:ext cx="4704523" cy="3528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1340768"/>
            <a:ext cx="3096344" cy="3524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Объект 2"/>
          <p:cNvSpPr>
            <a:spLocks noGrp="1"/>
          </p:cNvSpPr>
          <p:nvPr>
            <p:ph idx="1"/>
          </p:nvPr>
        </p:nvSpPr>
        <p:spPr>
          <a:xfrm>
            <a:off x="611560" y="764704"/>
            <a:ext cx="7708900" cy="4824536"/>
          </a:xfrm>
        </p:spPr>
        <p:txBody>
          <a:bodyPr>
            <a:noAutofit/>
          </a:bodyPr>
          <a:lstStyle/>
          <a:p>
            <a:pPr marL="0" indent="0" algn="ctr" fontAlgn="ctr">
              <a:spcBef>
                <a:spcPts val="0"/>
              </a:spcBef>
              <a:buNone/>
            </a:pP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Рыболовство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История и виды рыболовства;</a:t>
            </a:r>
          </a:p>
          <a:p>
            <a:pPr marL="0" indent="0" algn="just" fontAlgn="ctr">
              <a:spcBef>
                <a:spcPts val="0"/>
              </a:spcBef>
              <a:buNone/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 fontAlgn="ctr">
              <a:spcBef>
                <a:spcPts val="0"/>
              </a:spcBef>
              <a:buNone/>
            </a:pP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 fontAlgn="ctr">
              <a:spcBef>
                <a:spcPts val="0"/>
              </a:spcBef>
              <a:buNone/>
            </a:pPr>
            <a:endParaRPr lang="ru-RU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 fontAlgn="ctr">
              <a:spcBef>
                <a:spcPts val="0"/>
              </a:spcBef>
              <a:buNone/>
            </a:pP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fontAlgn="ctr">
              <a:spcBef>
                <a:spcPts val="0"/>
              </a:spcBef>
              <a:buNone/>
            </a:pPr>
            <a:endParaRPr lang="ru-RU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 fontAlgn="ctr">
              <a:spcBef>
                <a:spcPts val="0"/>
              </a:spcBef>
              <a:buNone/>
            </a:pP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 fontAlgn="ctr">
              <a:spcBef>
                <a:spcPts val="0"/>
              </a:spcBef>
              <a:buNone/>
            </a:pPr>
            <a:endParaRPr lang="ru-RU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 fontAlgn="ctr">
              <a:spcBef>
                <a:spcPts val="0"/>
              </a:spcBef>
              <a:buNone/>
            </a:pP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 fontAlgn="ctr">
              <a:spcBef>
                <a:spcPts val="0"/>
              </a:spcBef>
              <a:buNone/>
            </a:pPr>
            <a:endParaRPr lang="ru-RU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 fontAlgn="ctr">
              <a:spcBef>
                <a:spcPts val="0"/>
              </a:spcBef>
              <a:buNone/>
            </a:pPr>
            <a:endParaRPr lang="ru-RU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 fontAlgn="ctr">
              <a:spcBef>
                <a:spcPts val="0"/>
              </a:spcBef>
              <a:buNone/>
            </a:pPr>
            <a:endParaRPr lang="ru-RU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 fontAlgn="ctr">
              <a:spcBef>
                <a:spcPts val="0"/>
              </a:spcBef>
              <a:buNone/>
            </a:pPr>
            <a:endParaRPr lang="ru-RU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 fontAlgn="ctr">
              <a:spcBef>
                <a:spcPts val="0"/>
              </a:spcBef>
              <a:buNone/>
            </a:pPr>
            <a:endParaRPr lang="ru-RU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 fontAlgn="ctr">
              <a:spcBef>
                <a:spcPts val="0"/>
              </a:spcBef>
              <a:buNone/>
            </a:pP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Ознакомление с историей и методами рыболовства знакомит преподаватель ВПК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им.Н.Г.Чернышевского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Афанасьев Виталий Васильевич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fontAlgn="ctr">
              <a:buNone/>
            </a:pPr>
            <a:endParaRPr lang="ru-RU" sz="2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4670961"/>
      </p:ext>
    </p:extLst>
  </p:cSld>
  <p:clrMapOvr>
    <a:masterClrMapping/>
  </p:clrMapOvr>
  <p:transition spd="slow">
    <p:pull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2"/>
          <p:cNvSpPr>
            <a:spLocks noGrp="1"/>
          </p:cNvSpPr>
          <p:nvPr>
            <p:ph idx="1"/>
          </p:nvPr>
        </p:nvSpPr>
        <p:spPr>
          <a:xfrm>
            <a:off x="573534" y="589873"/>
            <a:ext cx="7708900" cy="3171825"/>
          </a:xfrm>
        </p:spPr>
        <p:txBody>
          <a:bodyPr>
            <a:normAutofit/>
          </a:bodyPr>
          <a:lstStyle/>
          <a:p>
            <a:pPr marL="0" indent="0" algn="just" fontAlgn="ctr">
              <a:spcBef>
                <a:spcPts val="0"/>
              </a:spcBef>
              <a:buNone/>
            </a:pP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Охота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История и виды охоты. Изучение охотничьих видов животных Якутии;</a:t>
            </a:r>
          </a:p>
          <a:p>
            <a:pPr marL="0" indent="0" fontAlgn="ctr">
              <a:buNone/>
            </a:pPr>
            <a:endParaRPr lang="ru-RU" sz="2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534209"/>
            <a:ext cx="3888432" cy="28532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1582254"/>
            <a:ext cx="4436513" cy="28368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5660184"/>
      </p:ext>
    </p:extLst>
  </p:cSld>
  <p:clrMapOvr>
    <a:masterClrMapping/>
  </p:clrMapOvr>
  <p:transition spd="slow">
    <p:pull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2"/>
          <p:cNvSpPr>
            <a:spLocks noGrp="1"/>
          </p:cNvSpPr>
          <p:nvPr>
            <p:ph idx="1"/>
          </p:nvPr>
        </p:nvSpPr>
        <p:spPr>
          <a:xfrm>
            <a:off x="408265" y="764704"/>
            <a:ext cx="8136904" cy="3171825"/>
          </a:xfrm>
        </p:spPr>
        <p:txBody>
          <a:bodyPr>
            <a:normAutofit/>
          </a:bodyPr>
          <a:lstStyle/>
          <a:p>
            <a:pPr marL="0" indent="0" algn="just" fontAlgn="ctr">
              <a:spcBef>
                <a:spcPts val="0"/>
              </a:spcBef>
              <a:buNone/>
            </a:pP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Снаряжения туриста. Ознакомление с профессией пожарного (профориентация);</a:t>
            </a:r>
          </a:p>
          <a:p>
            <a:pPr marL="0" indent="0" algn="just" fontAlgn="ctr">
              <a:spcBef>
                <a:spcPts val="0"/>
              </a:spcBef>
              <a:buNone/>
            </a:pPr>
            <a:endParaRPr lang="ru-RU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 fontAlgn="ctr">
              <a:spcBef>
                <a:spcPts val="0"/>
              </a:spcBef>
              <a:buNone/>
            </a:pPr>
            <a:r>
              <a:rPr lang="ru-RU" sz="2000" b="1" dirty="0" smtClean="0">
                <a:solidFill>
                  <a:srgbClr val="002060"/>
                </a:solidFill>
              </a:rPr>
              <a:t> </a:t>
            </a:r>
            <a:endParaRPr lang="ru-RU" sz="2000" b="1" dirty="0">
              <a:solidFill>
                <a:srgbClr val="002060"/>
              </a:solidFill>
            </a:endParaRPr>
          </a:p>
          <a:p>
            <a:pPr fontAlgn="ctr"/>
            <a:endParaRPr lang="ru-RU" sz="2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437" y="1606732"/>
            <a:ext cx="5114787" cy="255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1844824"/>
            <a:ext cx="2704637" cy="40601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 descr="E:\а5а уорэгэ\фото проект\IMG-20170714-WA001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02" r="6328"/>
          <a:stretch>
            <a:fillRect/>
          </a:stretch>
        </p:blipFill>
        <p:spPr bwMode="auto">
          <a:xfrm>
            <a:off x="2987824" y="4653136"/>
            <a:ext cx="2880320" cy="1920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653136"/>
            <a:ext cx="2328075" cy="19184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5660184"/>
      </p:ext>
    </p:extLst>
  </p:cSld>
  <p:clrMapOvr>
    <a:masterClrMapping/>
  </p:clrMapOvr>
  <p:transition spd="slow">
    <p:pull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2"/>
          <p:cNvSpPr>
            <a:spLocks noGrp="1"/>
          </p:cNvSpPr>
          <p:nvPr>
            <p:ph idx="1"/>
          </p:nvPr>
        </p:nvSpPr>
        <p:spPr>
          <a:xfrm>
            <a:off x="467544" y="836712"/>
            <a:ext cx="8136904" cy="1080119"/>
          </a:xfrm>
        </p:spPr>
        <p:txBody>
          <a:bodyPr>
            <a:normAutofit/>
          </a:bodyPr>
          <a:lstStyle/>
          <a:p>
            <a:pPr marL="0" lvl="0" indent="0" algn="just" fontAlgn="ctr">
              <a:spcBef>
                <a:spcPts val="0"/>
              </a:spcBef>
              <a:buNone/>
            </a:pP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Выход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природу с ночевкой. Оборудование стоянки. Рыболовство. Отдых </a:t>
            </a:r>
          </a:p>
          <a:p>
            <a:pPr fontAlgn="ctr"/>
            <a:endParaRPr lang="ru-RU" sz="2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 descr="E:\а5а уорэгэ\фото проект\IMG_20170715_18335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49" b="7937"/>
          <a:stretch>
            <a:fillRect/>
          </a:stretch>
        </p:blipFill>
        <p:spPr bwMode="auto">
          <a:xfrm>
            <a:off x="2868275" y="3128481"/>
            <a:ext cx="3830056" cy="24621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70455">
            <a:off x="332981" y="1807863"/>
            <a:ext cx="2294650" cy="22648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 descr="E:\а5а уорэгэ\фото проект\IMG_20170715_15381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17" b="14770"/>
          <a:stretch>
            <a:fillRect/>
          </a:stretch>
        </p:blipFill>
        <p:spPr bwMode="auto">
          <a:xfrm>
            <a:off x="3131840" y="1167064"/>
            <a:ext cx="2952328" cy="1691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Егор\Desktop\папа докумуона\флешка 2018\а5а уорэгэ\фото проект\статья\IMG_20170715_142508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052438">
            <a:off x="6889523" y="1750729"/>
            <a:ext cx="1853429" cy="2471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660184"/>
      </p:ext>
    </p:extLst>
  </p:cSld>
  <p:clrMapOvr>
    <a:masterClrMapping/>
  </p:clrMapOvr>
  <p:transition spd="slow">
    <p:pull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2"/>
          <p:cNvSpPr>
            <a:spLocks noGrp="1"/>
          </p:cNvSpPr>
          <p:nvPr>
            <p:ph idx="1"/>
          </p:nvPr>
        </p:nvSpPr>
        <p:spPr>
          <a:xfrm>
            <a:off x="755576" y="476672"/>
            <a:ext cx="7708900" cy="3171825"/>
          </a:xfrm>
        </p:spPr>
        <p:txBody>
          <a:bodyPr>
            <a:normAutofit/>
          </a:bodyPr>
          <a:lstStyle/>
          <a:p>
            <a:pPr marL="0" indent="0" algn="just" fontAlgn="ctr">
              <a:spcBef>
                <a:spcPts val="0"/>
              </a:spcBef>
              <a:buNone/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Рыболовство  </a:t>
            </a:r>
            <a:r>
              <a:rPr lang="ru-RU" sz="2000" b="1" dirty="0" smtClean="0">
                <a:solidFill>
                  <a:srgbClr val="002060"/>
                </a:solidFill>
              </a:rPr>
              <a:t>  </a:t>
            </a:r>
            <a:endParaRPr lang="ru-RU" sz="2000" b="1" dirty="0">
              <a:solidFill>
                <a:srgbClr val="002060"/>
              </a:solidFill>
            </a:endParaRPr>
          </a:p>
          <a:p>
            <a:pPr fontAlgn="ctr"/>
            <a:endParaRPr lang="ru-RU" sz="2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20" b="4912"/>
          <a:stretch>
            <a:fillRect/>
          </a:stretch>
        </p:blipFill>
        <p:spPr bwMode="auto">
          <a:xfrm>
            <a:off x="4788024" y="3861048"/>
            <a:ext cx="3737298" cy="2232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908720"/>
            <a:ext cx="4062780" cy="2736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6" name="Picture 2" descr="E:\а5а уорэгэ\фото проект\IMG_20170715_13554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5703" y="2708920"/>
            <a:ext cx="2883869" cy="1606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E:\а5а уорэгэ\фото проект\IMG_20170715_16173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924922"/>
            <a:ext cx="2382102" cy="1626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Егор\Desktop\папа докумуона\флешка 2018\а5а уорэгэ\фото проект\статья\IMG_20170715_230343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5" y="4509120"/>
            <a:ext cx="2382101" cy="18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660184"/>
      </p:ext>
    </p:extLst>
  </p:cSld>
  <p:clrMapOvr>
    <a:masterClrMapping/>
  </p:clrMapOvr>
  <p:transition spd="slow">
    <p:pull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Объект 2"/>
          <p:cNvSpPr>
            <a:spLocks noGrp="1"/>
          </p:cNvSpPr>
          <p:nvPr>
            <p:ph idx="1"/>
          </p:nvPr>
        </p:nvSpPr>
        <p:spPr>
          <a:xfrm>
            <a:off x="827584" y="687752"/>
            <a:ext cx="7708900" cy="3171825"/>
          </a:xfrm>
        </p:spPr>
        <p:txBody>
          <a:bodyPr>
            <a:normAutofit/>
          </a:bodyPr>
          <a:lstStyle/>
          <a:p>
            <a:pPr marL="0" indent="0" algn="ctr" fontAlgn="ctr">
              <a:spcBef>
                <a:spcPts val="0"/>
              </a:spcBef>
              <a:buNone/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Рыбалка в местности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Кулуһуннаах</a:t>
            </a:r>
            <a:endParaRPr lang="ru-RU" sz="2000" b="1" dirty="0">
              <a:solidFill>
                <a:srgbClr val="002060"/>
              </a:solidFill>
            </a:endParaRPr>
          </a:p>
          <a:p>
            <a:pPr fontAlgn="ctr"/>
            <a:endParaRPr lang="ru-RU" sz="2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029" y="1304764"/>
            <a:ext cx="4783590" cy="316835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3000" y="1304764"/>
            <a:ext cx="2981214" cy="1656184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6029" y="3158970"/>
            <a:ext cx="2944328" cy="1656184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4725144"/>
            <a:ext cx="2560284" cy="144016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1550" y="5013176"/>
            <a:ext cx="2562900" cy="1441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989334"/>
      </p:ext>
    </p:extLst>
  </p:cSld>
  <p:clrMapOvr>
    <a:masterClrMapping/>
  </p:clrMapOvr>
  <p:transition spd="slow">
    <p:pull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Объект 2"/>
          <p:cNvSpPr>
            <a:spLocks noGrp="1"/>
          </p:cNvSpPr>
          <p:nvPr>
            <p:ph idx="1"/>
          </p:nvPr>
        </p:nvSpPr>
        <p:spPr>
          <a:xfrm>
            <a:off x="323528" y="1196752"/>
            <a:ext cx="8352928" cy="3171825"/>
          </a:xfrm>
        </p:spPr>
        <p:txBody>
          <a:bodyPr>
            <a:normAutofit/>
          </a:bodyPr>
          <a:lstStyle/>
          <a:p>
            <a:pPr marL="0" indent="0" algn="ctr" fontAlgn="ctr">
              <a:spcBef>
                <a:spcPts val="0"/>
              </a:spcBef>
              <a:buNone/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Мунха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местность «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Айаан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». Подледная рыбалка неводом.</a:t>
            </a:r>
            <a:endParaRPr lang="ru-RU" sz="2000" b="1" dirty="0">
              <a:solidFill>
                <a:srgbClr val="002060"/>
              </a:solidFill>
            </a:endParaRPr>
          </a:p>
          <a:p>
            <a:pPr fontAlgn="ctr"/>
            <a:endParaRPr lang="ru-RU" sz="2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700808"/>
            <a:ext cx="4104456" cy="2308756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4221088"/>
            <a:ext cx="4276393" cy="2405471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1700808"/>
            <a:ext cx="3840427" cy="216024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4077072"/>
            <a:ext cx="3289193" cy="2591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989334"/>
      </p:ext>
    </p:extLst>
  </p:cSld>
  <p:clrMapOvr>
    <a:masterClrMapping/>
  </p:clrMapOvr>
  <p:transition spd="slow">
    <p:pull dir="r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Users\Юрий Ивсанович\Desktop\Общественная работа\Бүлүү Аҕалара\Годовой отчет\2019 год\Аҕа Үөрэҕэ\IMG_20191031_15043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980728"/>
            <a:ext cx="6624736" cy="4968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6560566"/>
      </p:ext>
    </p:extLst>
  </p:cSld>
  <p:clrMapOvr>
    <a:masterClrMapping/>
  </p:clrMapOvr>
  <p:transition spd="slow" advTm="10914">
    <p:pull dir="r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Users\Юрий Ивсанович\Desktop\Общественная работа\Бүлүү Аҕалара\Годовой отчет\2019 год\Аҕа Үөрэҕэ\IMG_20191031_17000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8886" y="1052736"/>
            <a:ext cx="6384032" cy="4788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5740711"/>
      </p:ext>
    </p:extLst>
  </p:cSld>
  <p:clrMapOvr>
    <a:masterClrMapping/>
  </p:clrMapOvr>
  <p:transition spd="slow" advTm="11441">
    <p:pull dir="r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:\Users\Юрий Ивсанович\Desktop\Общественная работа\Бүлүү Аҕалара\Годовой отчет\2019 год\Аҕа Үөрэҕэ\IMG_20191029_14455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268760"/>
            <a:ext cx="6552728" cy="4914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3957776"/>
      </p:ext>
    </p:extLst>
  </p:cSld>
  <p:clrMapOvr>
    <a:masterClrMapping/>
  </p:clrMapOvr>
  <p:transition spd="slow" advTm="11232">
    <p:pull dir="r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3568" y="692696"/>
            <a:ext cx="7848872" cy="5619651"/>
          </a:xfrm>
        </p:spPr>
        <p:txBody>
          <a:bodyPr/>
          <a:lstStyle/>
          <a:p>
            <a:pPr marL="0" indent="0" algn="ctr">
              <a:spcBef>
                <a:spcPts val="0"/>
              </a:spcBef>
              <a:buNone/>
            </a:pPr>
            <a:endParaRPr lang="ru-RU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spcBef>
                <a:spcPts val="0"/>
              </a:spcBef>
              <a:buNone/>
            </a:pP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spcBef>
                <a:spcPts val="0"/>
              </a:spcBef>
              <a:buNone/>
            </a:pPr>
            <a:endParaRPr lang="ru-RU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1043608" y="4948808"/>
            <a:ext cx="7840960" cy="576064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R="0" lvl="0" indent="-27432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endParaRPr kumimoji="0" lang="ru-RU" sz="120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70212" y="1484784"/>
            <a:ext cx="784887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-274320" algn="ctr" fontAlgn="auto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ct val="95000"/>
              <a:defRPr/>
            </a:pPr>
            <a:endParaRPr lang="ru-RU" sz="40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indent="-274320" algn="ctr" fontAlgn="auto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ct val="95000"/>
              <a:defRPr/>
            </a:pPr>
            <a:endParaRPr lang="ru-RU" sz="4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User\Desktop\H8HYFIbgZEDb0xp1PSvR1663635928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0292" y="620688"/>
            <a:ext cx="6408712" cy="4808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6660866"/>
      </p:ext>
    </p:extLst>
  </p:cSld>
  <p:clrMapOvr>
    <a:masterClrMapping/>
  </p:clrMapOvr>
  <p:transition spd="slow" advTm="5983">
    <p:pull dir="r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3568" y="692696"/>
            <a:ext cx="7848872" cy="5619651"/>
          </a:xfrm>
        </p:spPr>
        <p:txBody>
          <a:bodyPr/>
          <a:lstStyle/>
          <a:p>
            <a:pPr marL="0" indent="0" algn="ctr">
              <a:spcBef>
                <a:spcPts val="0"/>
              </a:spcBef>
              <a:buNone/>
            </a:pPr>
            <a:endParaRPr lang="ru-RU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spcBef>
                <a:spcPts val="0"/>
              </a:spcBef>
              <a:buNone/>
            </a:pP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spcBef>
                <a:spcPts val="0"/>
              </a:spcBef>
              <a:buNone/>
            </a:pPr>
            <a:endParaRPr lang="ru-RU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1043608" y="4948808"/>
            <a:ext cx="7840960" cy="576064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R="0" lvl="0" indent="-27432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endParaRPr kumimoji="0" lang="ru-RU" sz="120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70212" y="1484784"/>
            <a:ext cx="784887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-274320" algn="ctr" fontAlgn="auto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ct val="95000"/>
              <a:defRPr/>
            </a:pPr>
            <a:endParaRPr lang="ru-RU" sz="40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indent="-274320" algn="ctr" fontAlgn="auto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ct val="95000"/>
              <a:defRPr/>
            </a:pPr>
            <a:endParaRPr lang="ru-RU" sz="4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User\Desktop\1koaxvad2WHx8je2Txtv1663635930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5320" y="776616"/>
            <a:ext cx="6465032" cy="4850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6628396"/>
      </p:ext>
    </p:extLst>
  </p:cSld>
  <p:clrMapOvr>
    <a:masterClrMapping/>
  </p:clrMapOvr>
  <p:transition spd="slow" advTm="5983">
    <p:pull dir="r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3568" y="692696"/>
            <a:ext cx="7848872" cy="5619651"/>
          </a:xfrm>
        </p:spPr>
        <p:txBody>
          <a:bodyPr/>
          <a:lstStyle/>
          <a:p>
            <a:pPr marL="0" indent="0" algn="ctr">
              <a:spcBef>
                <a:spcPts val="0"/>
              </a:spcBef>
              <a:buNone/>
            </a:pPr>
            <a:endParaRPr lang="ru-RU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spcBef>
                <a:spcPts val="0"/>
              </a:spcBef>
              <a:buNone/>
            </a:pP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spcBef>
                <a:spcPts val="0"/>
              </a:spcBef>
              <a:buNone/>
            </a:pPr>
            <a:endParaRPr lang="ru-RU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1043608" y="4948808"/>
            <a:ext cx="7840960" cy="576064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R="0" lvl="0" indent="-27432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endParaRPr kumimoji="0" lang="ru-RU" sz="120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70212" y="1484784"/>
            <a:ext cx="784887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-274320" algn="ctr" fontAlgn="auto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ct val="95000"/>
              <a:defRPr/>
            </a:pPr>
            <a:endParaRPr lang="ru-RU" sz="40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indent="-274320" algn="ctr" fontAlgn="auto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ct val="95000"/>
              <a:defRPr/>
            </a:pPr>
            <a:endParaRPr lang="ru-RU" sz="4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C:\Users\User\Desktop\YvqgeBUNmVWB57YjfzMc1663635931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3" y="980728"/>
            <a:ext cx="3643663" cy="4858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8826595"/>
      </p:ext>
    </p:extLst>
  </p:cSld>
  <p:clrMapOvr>
    <a:masterClrMapping/>
  </p:clrMapOvr>
  <p:transition spd="slow" advTm="5983">
    <p:pull dir="r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3568" y="692696"/>
            <a:ext cx="7848872" cy="5619651"/>
          </a:xfrm>
        </p:spPr>
        <p:txBody>
          <a:bodyPr/>
          <a:lstStyle/>
          <a:p>
            <a:pPr marL="0" indent="0" algn="ctr">
              <a:spcBef>
                <a:spcPts val="0"/>
              </a:spcBef>
              <a:buNone/>
            </a:pPr>
            <a:endParaRPr lang="ru-RU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spcBef>
                <a:spcPts val="0"/>
              </a:spcBef>
              <a:buNone/>
            </a:pP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spcBef>
                <a:spcPts val="0"/>
              </a:spcBef>
              <a:buNone/>
            </a:pPr>
            <a:endParaRPr lang="ru-RU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1043608" y="4948808"/>
            <a:ext cx="7840960" cy="576064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R="0" lvl="0" indent="-27432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endParaRPr kumimoji="0" lang="ru-RU" sz="120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70212" y="1484784"/>
            <a:ext cx="784887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-274320" algn="ctr" fontAlgn="auto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ct val="95000"/>
              <a:defRPr/>
            </a:pPr>
            <a:endParaRPr lang="ru-RU" sz="40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indent="-274320" algn="ctr" fontAlgn="auto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ct val="95000"/>
              <a:defRPr/>
            </a:pPr>
            <a:endParaRPr lang="ru-RU" sz="4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C:\Users\User\Desktop\unnY6xrmh72u9ZYzYUSO1663635931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1052736"/>
            <a:ext cx="3653898" cy="4871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5096145"/>
      </p:ext>
    </p:extLst>
  </p:cSld>
  <p:clrMapOvr>
    <a:masterClrMapping/>
  </p:clrMapOvr>
  <p:transition spd="slow" advTm="5983">
    <p:pull dir="r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3568" y="692696"/>
            <a:ext cx="7848872" cy="5619651"/>
          </a:xfrm>
        </p:spPr>
        <p:txBody>
          <a:bodyPr/>
          <a:lstStyle/>
          <a:p>
            <a:pPr marL="0" indent="0" algn="ctr">
              <a:spcBef>
                <a:spcPts val="0"/>
              </a:spcBef>
              <a:buNone/>
            </a:pPr>
            <a:endParaRPr lang="ru-RU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spcBef>
                <a:spcPts val="0"/>
              </a:spcBef>
              <a:buNone/>
            </a:pP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spcBef>
                <a:spcPts val="0"/>
              </a:spcBef>
              <a:buNone/>
            </a:pPr>
            <a:endParaRPr lang="ru-RU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1043608" y="4948808"/>
            <a:ext cx="7840960" cy="576064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R="0" lvl="0" indent="-27432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endParaRPr kumimoji="0" lang="ru-RU" sz="120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70212" y="1484784"/>
            <a:ext cx="784887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-274320" algn="ctr" fontAlgn="auto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ct val="95000"/>
              <a:defRPr/>
            </a:pPr>
            <a:endParaRPr lang="ru-RU" sz="40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indent="-274320" algn="ctr" fontAlgn="auto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ct val="95000"/>
              <a:defRPr/>
            </a:pPr>
            <a:endParaRPr lang="ru-RU" sz="4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 descr="C:\Users\User\Desktop\wbkkOX8Q9Qo0HttOvMfw1663635928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1576" y="836712"/>
            <a:ext cx="4006143" cy="5341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7457698"/>
      </p:ext>
    </p:extLst>
  </p:cSld>
  <p:clrMapOvr>
    <a:masterClrMapping/>
  </p:clrMapOvr>
  <p:transition spd="slow" advTm="5983">
    <p:pull dir="r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Юрий Ивсанович\Desktop\Общественная работа\Бүлүү Аҕалара\Ситиһиилэр\Педярмарка 201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1484784"/>
            <a:ext cx="4104456" cy="4320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908720"/>
            <a:ext cx="8305800" cy="564672"/>
          </a:xfrm>
        </p:spPr>
        <p:txBody>
          <a:bodyPr>
            <a:noAutofit/>
          </a:bodyPr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Социальный проект </a:t>
            </a:r>
            <a:r>
              <a:rPr lang="sah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Аҕа Үөрэҕэ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(Отцовское воспитание) признан лучшим социальным проектом на 16-й Республиканской педагогической ярмарке</a:t>
            </a:r>
            <a:b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«Сельская школа </a:t>
            </a:r>
            <a:r>
              <a:rPr lang="en-US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&amp;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Образовательная марка  - 2018» </a:t>
            </a: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9536498"/>
      </p:ext>
    </p:extLst>
  </p:cSld>
  <p:clrMapOvr>
    <a:masterClrMapping/>
  </p:clrMapOvr>
  <p:transition spd="slow">
    <p:pull dir="r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3568" y="692696"/>
            <a:ext cx="7848872" cy="5619651"/>
          </a:xfrm>
        </p:spPr>
        <p:txBody>
          <a:bodyPr/>
          <a:lstStyle/>
          <a:p>
            <a:pPr marL="0" indent="0" algn="ctr">
              <a:spcBef>
                <a:spcPts val="0"/>
              </a:spcBef>
              <a:buNone/>
            </a:pPr>
            <a:endParaRPr lang="ru-RU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spcBef>
                <a:spcPts val="0"/>
              </a:spcBef>
              <a:buNone/>
            </a:pP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spcBef>
                <a:spcPts val="0"/>
              </a:spcBef>
              <a:buNone/>
            </a:pPr>
            <a:endParaRPr lang="ru-RU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1043608" y="4948808"/>
            <a:ext cx="7840960" cy="576064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R="0" lvl="0" indent="-27432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endParaRPr kumimoji="0" lang="ru-RU" sz="120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70212" y="908720"/>
            <a:ext cx="784887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-274320" algn="ctr" fontAlgn="auto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ct val="95000"/>
              <a:defRPr/>
            </a:pPr>
            <a:endParaRPr lang="ru-RU" sz="40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indent="-274320" algn="ctr" fontAlgn="auto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ct val="95000"/>
              <a:defRPr/>
            </a:pPr>
            <a:endParaRPr lang="ru-RU" sz="4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User\Desktop\logo-center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892" y="1844824"/>
            <a:ext cx="7301958" cy="4355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441748" y="1412776"/>
            <a:ext cx="8305800" cy="564672"/>
          </a:xfrm>
        </p:spPr>
        <p:txBody>
          <a:bodyPr>
            <a:noAutofit/>
          </a:bodyPr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Социальный проект </a:t>
            </a:r>
            <a:r>
              <a:rPr lang="sah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Аҕа Үөрэҕэ </a:t>
            </a: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(Отцовское воспитание) признан Лучшей социальной практикой на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интерактивной платформе </a:t>
            </a:r>
            <a:r>
              <a:rPr lang="en-US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XIII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Всероссийского форума </a:t>
            </a:r>
            <a:b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«Вместе – ради детей! Доступная и качественная помощь»</a:t>
            </a:r>
            <a:b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21-23 сентября 2022 г. </a:t>
            </a:r>
            <a:r>
              <a:rPr lang="ru-RU" sz="16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г.Кемерово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0996105"/>
      </p:ext>
    </p:extLst>
  </p:cSld>
  <p:clrMapOvr>
    <a:masterClrMapping/>
  </p:clrMapOvr>
  <p:transition spd="slow" advTm="5983">
    <p:pull dir="r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3568" y="692696"/>
            <a:ext cx="7848872" cy="5619651"/>
          </a:xfrm>
        </p:spPr>
        <p:txBody>
          <a:bodyPr/>
          <a:lstStyle/>
          <a:p>
            <a:pPr marL="0" indent="0" algn="ctr">
              <a:spcBef>
                <a:spcPts val="0"/>
              </a:spcBef>
              <a:buNone/>
            </a:pPr>
            <a:endParaRPr lang="ru-RU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spcBef>
                <a:spcPts val="0"/>
              </a:spcBef>
              <a:buNone/>
            </a:pP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spcBef>
                <a:spcPts val="0"/>
              </a:spcBef>
              <a:buNone/>
            </a:pPr>
            <a:endParaRPr lang="ru-RU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1043608" y="4948808"/>
            <a:ext cx="7840960" cy="576064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R="0" lvl="0" indent="-27432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endParaRPr kumimoji="0" lang="ru-RU" sz="120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70212" y="908720"/>
            <a:ext cx="784887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-274320" algn="ctr" fontAlgn="auto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ct val="95000"/>
              <a:defRPr/>
            </a:pPr>
            <a:endParaRPr lang="ru-RU" sz="40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indent="-274320" algn="ctr" fontAlgn="auto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ct val="95000"/>
              <a:defRPr/>
            </a:pPr>
            <a:endParaRPr lang="ru-RU" sz="4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/>
          <p:cNvPicPr/>
          <p:nvPr/>
        </p:nvPicPr>
        <p:blipFill>
          <a:blip r:embed="rId2"/>
          <a:stretch>
            <a:fillRect/>
          </a:stretch>
        </p:blipFill>
        <p:spPr>
          <a:xfrm>
            <a:off x="899592" y="908720"/>
            <a:ext cx="7619492" cy="4752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0437188"/>
      </p:ext>
    </p:extLst>
  </p:cSld>
  <p:clrMapOvr>
    <a:masterClrMapping/>
  </p:clrMapOvr>
  <p:transition spd="slow" advTm="5983">
    <p:pull dir="r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3568" y="692696"/>
            <a:ext cx="7848872" cy="5619651"/>
          </a:xfrm>
        </p:spPr>
        <p:txBody>
          <a:bodyPr/>
          <a:lstStyle/>
          <a:p>
            <a:pPr marL="0" indent="0" algn="ctr">
              <a:spcBef>
                <a:spcPts val="0"/>
              </a:spcBef>
              <a:buNone/>
            </a:pPr>
            <a:endParaRPr lang="ru-RU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spcBef>
                <a:spcPts val="0"/>
              </a:spcBef>
              <a:buNone/>
            </a:pP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spcBef>
                <a:spcPts val="0"/>
              </a:spcBef>
              <a:buNone/>
            </a:pPr>
            <a:endParaRPr lang="ru-RU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1043608" y="4948808"/>
            <a:ext cx="7840960" cy="576064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R="0" lvl="0" indent="-27432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endParaRPr kumimoji="0" lang="ru-RU" sz="120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70212" y="908720"/>
            <a:ext cx="784887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-274320" algn="ctr" fontAlgn="auto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ct val="95000"/>
              <a:defRPr/>
            </a:pPr>
            <a:endParaRPr lang="ru-RU" sz="40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indent="-274320" algn="ctr" fontAlgn="auto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ct val="95000"/>
              <a:defRPr/>
            </a:pPr>
            <a:endParaRPr lang="ru-RU" sz="4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/>
          <p:cNvPicPr/>
          <p:nvPr/>
        </p:nvPicPr>
        <p:blipFill>
          <a:blip r:embed="rId2"/>
          <a:stretch>
            <a:fillRect/>
          </a:stretch>
        </p:blipFill>
        <p:spPr>
          <a:xfrm>
            <a:off x="899592" y="620688"/>
            <a:ext cx="7488831" cy="5112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6759971"/>
      </p:ext>
    </p:extLst>
  </p:cSld>
  <p:clrMapOvr>
    <a:masterClrMapping/>
  </p:clrMapOvr>
  <p:transition spd="slow" advTm="5983">
    <p:pull dir="r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3568" y="692696"/>
            <a:ext cx="7848872" cy="5619651"/>
          </a:xfrm>
        </p:spPr>
        <p:txBody>
          <a:bodyPr/>
          <a:lstStyle/>
          <a:p>
            <a:pPr marL="0" indent="0" algn="ctr">
              <a:spcBef>
                <a:spcPts val="0"/>
              </a:spcBef>
              <a:buNone/>
            </a:pPr>
            <a:endParaRPr lang="ru-RU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spcBef>
                <a:spcPts val="0"/>
              </a:spcBef>
              <a:buNone/>
            </a:pP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spcBef>
                <a:spcPts val="0"/>
              </a:spcBef>
              <a:buNone/>
            </a:pPr>
            <a:endParaRPr lang="ru-RU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1043608" y="4948808"/>
            <a:ext cx="7840960" cy="576064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R="0" lvl="0" indent="-27432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endParaRPr kumimoji="0" lang="ru-RU" sz="120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70212" y="908720"/>
            <a:ext cx="784887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-274320" algn="ctr" fontAlgn="auto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ct val="95000"/>
              <a:defRPr/>
            </a:pPr>
            <a:endParaRPr lang="ru-RU" sz="40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indent="-274320" algn="ctr" fontAlgn="auto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ct val="95000"/>
              <a:defRPr/>
            </a:pPr>
            <a:endParaRPr lang="ru-RU" sz="4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547664" y="1409378"/>
            <a:ext cx="583264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Лучшая социальная практика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на интерактивной платформе 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XIII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Всероссийского форума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«Вместе – ради детей! Доступная и качественная помощь»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21-23 сентября 2022 г.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г.Кемерово</a:t>
            </a:r>
            <a:endParaRPr lang="ru-RU" sz="2800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4486195"/>
      </p:ext>
    </p:extLst>
  </p:cSld>
  <p:clrMapOvr>
    <a:masterClrMapping/>
  </p:clrMapOvr>
  <p:transition spd="slow" advTm="5983">
    <p:pull dir="r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3568" y="692696"/>
            <a:ext cx="7848872" cy="5619651"/>
          </a:xfrm>
        </p:spPr>
        <p:txBody>
          <a:bodyPr/>
          <a:lstStyle/>
          <a:p>
            <a:pPr marL="0" indent="0" algn="ctr">
              <a:spcBef>
                <a:spcPts val="0"/>
              </a:spcBef>
              <a:buNone/>
            </a:pPr>
            <a:endParaRPr lang="ru-RU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spcBef>
                <a:spcPts val="0"/>
              </a:spcBef>
              <a:buNone/>
            </a:pP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spcBef>
                <a:spcPts val="0"/>
              </a:spcBef>
              <a:buNone/>
            </a:pPr>
            <a:endParaRPr lang="ru-RU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1043608" y="4948808"/>
            <a:ext cx="7840960" cy="576064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R="0" lvl="0" indent="-27432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endParaRPr kumimoji="0" lang="ru-RU" sz="120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70212" y="908720"/>
            <a:ext cx="784887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-274320" algn="ctr" fontAlgn="auto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ct val="95000"/>
              <a:defRPr/>
            </a:pPr>
            <a:endParaRPr lang="ru-RU" sz="40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indent="-274320" algn="ctr" fontAlgn="auto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ct val="95000"/>
              <a:defRPr/>
            </a:pPr>
            <a:endParaRPr lang="ru-RU" sz="4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5102" y="885346"/>
            <a:ext cx="3499091" cy="48192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84593538"/>
      </p:ext>
    </p:extLst>
  </p:cSld>
  <p:clrMapOvr>
    <a:masterClrMapping/>
  </p:clrMapOvr>
  <p:transition spd="slow" advTm="5983">
    <p:pull dir="r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Объект 1"/>
          <p:cNvSpPr>
            <a:spLocks noGrp="1"/>
          </p:cNvSpPr>
          <p:nvPr>
            <p:ph idx="1"/>
          </p:nvPr>
        </p:nvSpPr>
        <p:spPr>
          <a:xfrm>
            <a:off x="467544" y="692696"/>
            <a:ext cx="8320601" cy="2640013"/>
          </a:xfrm>
        </p:spPr>
        <p:txBody>
          <a:bodyPr>
            <a:normAutofit/>
          </a:bodyPr>
          <a:lstStyle/>
          <a:p>
            <a:pPr marL="0" indent="0" eaLnBrk="1" hangingPunct="1">
              <a:spcBef>
                <a:spcPts val="0"/>
              </a:spcBef>
              <a:buFont typeface="Wingdings 2" pitchFamily="18" charset="2"/>
              <a:buNone/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«Без хороших отцов нет хорошего воспитания, несмотря на все школы, институты и пансионы»</a:t>
            </a:r>
          </a:p>
          <a:p>
            <a:pPr marL="0" indent="0" algn="r" eaLnBrk="1" hangingPunct="1">
              <a:spcBef>
                <a:spcPts val="0"/>
              </a:spcBef>
              <a:buFont typeface="Wingdings" pitchFamily="2" charset="2"/>
              <a:buNone/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Н.М. Карамзин</a:t>
            </a:r>
          </a:p>
        </p:txBody>
      </p:sp>
      <p:pic>
        <p:nvPicPr>
          <p:cNvPr id="8" name="Picture 2" descr="C:\Users\Юрий Ивсанович\Desktop\Общественная работа\Бүлүү Аҕалара\Мероприятия\Аҕа Үөрэҕэ\Фото\IMG-20170712-WA0011 - копия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2276872"/>
            <a:ext cx="5452034" cy="3816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989334"/>
      </p:ext>
    </p:extLst>
  </p:cSld>
  <p:clrMapOvr>
    <a:masterClrMapping/>
  </p:clrMapOvr>
  <p:transition spd="slow">
    <p:pull dir="r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2722</TotalTime>
  <Words>803</Words>
  <Application>Microsoft Office PowerPoint</Application>
  <PresentationFormat>Экран (4:3)</PresentationFormat>
  <Paragraphs>98</Paragraphs>
  <Slides>31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2" baseType="lpstr">
      <vt:lpstr>Поток</vt:lpstr>
      <vt:lpstr>Презентация PowerPoint</vt:lpstr>
      <vt:lpstr>Презентация PowerPoint</vt:lpstr>
      <vt:lpstr>Цель проекта:</vt:lpstr>
      <vt:lpstr>Задачи:</vt:lpstr>
      <vt:lpstr>Целевые группы Проекта</vt:lpstr>
      <vt:lpstr>Презентация PowerPoint</vt:lpstr>
      <vt:lpstr>Мероприятия Проекта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Социальный проект Аҕа Үөрэҕэ (Отцовское воспитание) признан лучшим социальным проектом на 16-й Республиканской педагогической ярмарке  «Сельская школа &amp; Образовательная марка  - 2018» </vt:lpstr>
      <vt:lpstr>Социальный проект Аҕа Үөрэҕэ (Отцовское воспитание) признан Лучшей социальной практикой на интерактивной платформе XIII Всероссийского форума  «Вместе – ради детей! Доступная и качественная помощь» 21-23 сентября 2022 г. г.Кемерово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Школа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Общешкольные мероприятия 2010-2011уч.г.</dc:title>
  <dc:creator>Воспитатели</dc:creator>
  <cp:lastModifiedBy>user</cp:lastModifiedBy>
  <cp:revision>266</cp:revision>
  <dcterms:created xsi:type="dcterms:W3CDTF">2010-12-24T15:19:32Z</dcterms:created>
  <dcterms:modified xsi:type="dcterms:W3CDTF">2023-04-13T01:59:46Z</dcterms:modified>
</cp:coreProperties>
</file>